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6" r:id="rId10"/>
    <p:sldId id="265" r:id="rId11"/>
    <p:sldId id="267" r:id="rId12"/>
    <p:sldId id="268" r:id="rId13"/>
    <p:sldId id="269" r:id="rId14"/>
    <p:sldId id="270" r:id="rId15"/>
    <p:sldId id="273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>
      <p:cViewPr>
        <p:scale>
          <a:sx n="81" d="100"/>
          <a:sy n="81" d="100"/>
        </p:scale>
        <p:origin x="-96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41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13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016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63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55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53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870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185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91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78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77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93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450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45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07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73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48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0181F8-E36F-45EC-B8C0-7BBD07272502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42070-DD8F-4A79-97ED-04BE977B5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276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33998" y="872836"/>
            <a:ext cx="10510239" cy="4219576"/>
          </a:xfrm>
        </p:spPr>
        <p:txBody>
          <a:bodyPr/>
          <a:lstStyle/>
          <a:p>
            <a:r>
              <a:rPr lang="ru-RU" sz="5400" dirty="0"/>
              <a:t>«Да не смущается сердце ваше</a:t>
            </a:r>
            <a:br>
              <a:rPr lang="ru-RU" sz="5400" dirty="0"/>
            </a:br>
            <a:r>
              <a:rPr lang="ru-RU" sz="5400" dirty="0"/>
              <a:t>и да не устрашается</a:t>
            </a:r>
            <a:r>
              <a:rPr lang="ru-RU" sz="5400" dirty="0" smtClean="0"/>
              <a:t>» </a:t>
            </a:r>
            <a:r>
              <a:rPr lang="ru-RU" sz="3600" b="1" dirty="0"/>
              <a:t>(Ин.14:27)</a:t>
            </a:r>
            <a:r>
              <a:rPr lang="ru-RU" sz="5400" dirty="0"/>
              <a:t/>
            </a:r>
            <a:br>
              <a:rPr lang="ru-RU" sz="5400" dirty="0"/>
            </a:br>
            <a:r>
              <a:rPr lang="ru-RU" sz="5400" dirty="0" smtClean="0"/>
              <a:t> </a:t>
            </a:r>
            <a:r>
              <a:rPr lang="ru-RU" sz="5400" dirty="0"/>
              <a:t/>
            </a:r>
            <a:br>
              <a:rPr lang="ru-RU" sz="5400" dirty="0"/>
            </a:b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0130" y="4397433"/>
            <a:ext cx="6160245" cy="1820486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/>
              <a:t>Выполнил</a:t>
            </a:r>
            <a:r>
              <a:rPr lang="ru-RU"/>
              <a:t>: </a:t>
            </a:r>
            <a:r>
              <a:rPr lang="ru-RU" smtClean="0"/>
              <a:t>!!!!!!,</a:t>
            </a:r>
            <a:endParaRPr lang="ru-RU" dirty="0"/>
          </a:p>
          <a:p>
            <a:r>
              <a:rPr lang="ru-RU" dirty="0"/>
              <a:t>учащийся 7 класса </a:t>
            </a:r>
            <a:endParaRPr lang="ru-RU" dirty="0" smtClean="0"/>
          </a:p>
          <a:p>
            <a:r>
              <a:rPr lang="ru-RU" dirty="0" smtClean="0"/>
              <a:t>Руководитель:  </a:t>
            </a:r>
            <a:r>
              <a:rPr lang="ru-RU" dirty="0" err="1" smtClean="0"/>
              <a:t>Еремеева</a:t>
            </a:r>
            <a:r>
              <a:rPr lang="ru-RU" dirty="0" smtClean="0"/>
              <a:t> Н.В.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56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85775" y="312688"/>
            <a:ext cx="3810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Мы выделили четыре вида страхов у подростков: </a:t>
            </a:r>
          </a:p>
          <a:p>
            <a:r>
              <a:rPr lang="ru-RU" sz="2400" dirty="0"/>
              <a:t>1.Перед контрольной работой, экзаменом</a:t>
            </a:r>
          </a:p>
          <a:p>
            <a:r>
              <a:rPr lang="ru-RU" sz="2400" dirty="0"/>
              <a:t>2.Страх наказания за провинности.</a:t>
            </a:r>
          </a:p>
          <a:p>
            <a:r>
              <a:rPr lang="ru-RU" sz="2400" dirty="0"/>
              <a:t>3.Страх физического насилия со стороны взрослых, старших  либо более сильных подростков</a:t>
            </a:r>
          </a:p>
          <a:p>
            <a:r>
              <a:rPr lang="ru-RU" sz="2400" dirty="0"/>
              <a:t>4.Насмешки одноклассников в отношении внешнего вида, поведения, поступков.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647014"/>
              </p:ext>
            </p:extLst>
          </p:nvPr>
        </p:nvGraphicFramePr>
        <p:xfrm>
          <a:off x="4191001" y="457200"/>
          <a:ext cx="5772149" cy="6230476"/>
        </p:xfrm>
        <a:graphic>
          <a:graphicData uri="http://schemas.openxmlformats.org/drawingml/2006/table">
            <a:tbl>
              <a:tblPr firstRow="1" firstCol="1" bandRow="1"/>
              <a:tblGrid>
                <a:gridCol w="2037080"/>
                <a:gridCol w="3735069"/>
              </a:tblGrid>
              <a:tr h="8324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Виды страха у подростков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00" marR="47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Текст из Библии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00" marR="47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97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8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Перед</a:t>
                      </a:r>
                      <a:r>
                        <a:rPr lang="ru-RU" sz="180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контрольной работой или экзаменом</a:t>
                      </a:r>
                      <a:endParaRPr lang="ru-RU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00" marR="47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Вот Я повелеваю тебе: будь тверд и мужествен, не страшись и не ужасайся; ибо с тобою Господь Бог твой везде, куда ни пойдешь.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«Ибо Я Господь, Бог твой; держу тебя за правую руку твою, говорю тебе: «не бойся, Я помогаю тебе».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 высказал Господа, и Он услышал меня, и от всех опасностей моих избавил меня.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Господь Сам пойдет пред тобою, Сам будет с тобою, не отступит от тебя и не оставит тебя, не бойся и не ужасайся.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Не бойся, ибо Я с тобою; не смущайся, ибо Я Бог твой; Я укреплю тебя, и помогу тебе, и поддержу тебя.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 бойся, только веруй.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00" marR="478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70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523068"/>
              </p:ext>
            </p:extLst>
          </p:nvPr>
        </p:nvGraphicFramePr>
        <p:xfrm>
          <a:off x="423950" y="299259"/>
          <a:ext cx="9676014" cy="6409112"/>
        </p:xfrm>
        <a:graphic>
          <a:graphicData uri="http://schemas.openxmlformats.org/drawingml/2006/table">
            <a:tbl>
              <a:tblPr firstRow="1" firstCol="1" bandRow="1"/>
              <a:tblGrid>
                <a:gridCol w="3414812"/>
                <a:gridCol w="6261202"/>
              </a:tblGrid>
              <a:tr h="64091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2.Страх наказания за провинности.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Вот Я повелеваю тебе: будь тверд и мужествен, не страшись и не ужасайся; ибо с тобою Господь Бог твой везде, куда ни пойдешь.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Я высказал Господа, и Он услышал меня, и от всех опасностей моих избавил меня.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Но если и страдаете за правду, то вы блаженны; а страха их не бойтесь и не смущайтесь.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 бойся, только веруй.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Господь же в видении ночью сказал Павлу: не бойся, но говори и не умолкай.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Если ополчится против меня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полк,не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убоится сердце мое; если восстанет на меня война, и тогда буду надеяться.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39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408690"/>
              </p:ext>
            </p:extLst>
          </p:nvPr>
        </p:nvGraphicFramePr>
        <p:xfrm>
          <a:off x="332510" y="332510"/>
          <a:ext cx="11529752" cy="5993892"/>
        </p:xfrm>
        <a:graphic>
          <a:graphicData uri="http://schemas.openxmlformats.org/drawingml/2006/table">
            <a:tbl>
              <a:tblPr firstRow="1" firstCol="1" bandRow="1"/>
              <a:tblGrid>
                <a:gridCol w="4075837"/>
                <a:gridCol w="7453915"/>
              </a:tblGrid>
              <a:tr h="39817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3.Страх физического насилия со стороны взрослых, старших  либо более сильных подростков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75" marR="317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Вот Я повелеваю тебе: будь тверд и мужествен, не страшись и не ужасайся; ибо с тобою Господь Бог твой везде, куда ни пойдешь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Господь за меня – не устрашусь: что сделает мне человек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Будьте тверды и мужественны, не бойтесь, не ужасайтесь и не страшитесь их, ибо Господь Бог твой Сам пойдет с тобою и не отступит от тебя и не оставит тебя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Господь – свет мой и спасение мое: кого мне бояться? Господь крепость жизни моей: кого мне страшиться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Я высказал Господа, и Он услышал меня, и от всех опасностей моих избавил меня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Господь Сам пойдет пред тобою, Сам будет с тобою, не отступит от тебя и не оставит тебя, не бойся и не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ужасайся.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Так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что мы смело говорим: «Господь мне помощник, и не убоюсь: что сделает мне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человек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?»Но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если и страдаете за правду, то вы блаженны; а страха их не бойтесь и не 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смущайтесь.В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Боге восхвалю я слово Его; на Бога уповаю, не боюсь; что сделает мне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плоть?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бойся, только </a:t>
                      </a:r>
                      <a:r>
                        <a:rPr lang="ru-RU" sz="18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веруй.Если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ополчится против меня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полк,не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убоится сердце мое; если восстанет на меня война, и тогда буду надеяться.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775" marR="317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4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47771"/>
              </p:ext>
            </p:extLst>
          </p:nvPr>
        </p:nvGraphicFramePr>
        <p:xfrm>
          <a:off x="274320" y="116378"/>
          <a:ext cx="10199716" cy="6650182"/>
        </p:xfrm>
        <a:graphic>
          <a:graphicData uri="http://schemas.openxmlformats.org/drawingml/2006/table">
            <a:tbl>
              <a:tblPr firstRow="1" firstCol="1" bandRow="1"/>
              <a:tblGrid>
                <a:gridCol w="3599635"/>
                <a:gridCol w="6600081"/>
              </a:tblGrid>
              <a:tr h="6650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4.Насмешки одноклассников в отношении внешнего вида, поведения, поступков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79" marR="34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Вот Я повелеваю тебе: будь тверд и мужествен, не страшись и не ужасайся; ибо с тобою Господь Бог твой везде, куда ни пойдешь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Господь за меня – не устрашусь: что сделает мне человек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Боязнь перед людьми ставит сеть; а надеющийся на Господа будет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безопасен.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Так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что мы смело говорим: «Господь мне помощник, и не убоюсь: что сделает мне человек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?»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если и страдаете за правду, то вы блаженны; а страха их не бойтесь и не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смущайтесь.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Но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Иисус, услышав это, сказал ему: не бойся, только веруй, и спасена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будет.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бойся, ибо Я с тобою; не смущайся, ибо Я Бог твой; Я укреплю тебя, и помогу тебе, и поддержу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тебя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бойся, только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веруй.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Если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ополчится против меня </a:t>
                      </a:r>
                      <a:r>
                        <a:rPr lang="ru-RU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полк,не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убоится сердце мое; если восстанет на меня война, и тогда буду </a:t>
                      </a: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надеяться.</a:t>
                      </a:r>
                      <a:endParaRPr lang="ru-RU" sz="1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905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не бойтесь убивающих тело, души́ же не могущих убить; а бойтесь более Того, Кто может и душу и тело погубить в геенне.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479" marR="3447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61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5187143"/>
            <a:ext cx="9404723" cy="1471352"/>
          </a:xfrm>
        </p:spPr>
        <p:txBody>
          <a:bodyPr/>
          <a:lstStyle/>
          <a:p>
            <a:r>
              <a:rPr lang="ru-RU" dirty="0" smtClean="0"/>
              <a:t>Личный пример преодоления страха и волнения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8" y="507078"/>
            <a:ext cx="4519352" cy="42062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44" y="74815"/>
            <a:ext cx="3757352" cy="52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1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8555" y="5475288"/>
            <a:ext cx="10777664" cy="820004"/>
          </a:xfrm>
        </p:spPr>
        <p:txBody>
          <a:bodyPr/>
          <a:lstStyle/>
          <a:p>
            <a:pPr algn="ctr"/>
            <a:r>
              <a:rPr lang="ru-RU" sz="9600" b="1" dirty="0" smtClean="0"/>
              <a:t>«Не бойтесь!»</a:t>
            </a:r>
            <a:br>
              <a:rPr lang="ru-RU" sz="9600" b="1" dirty="0" smtClean="0"/>
            </a:br>
            <a:r>
              <a:rPr lang="ru-RU" sz="4000" b="1" dirty="0" smtClean="0"/>
              <a:t>завет Бога</a:t>
            </a:r>
            <a:endParaRPr lang="ru-RU" sz="4000" b="1" dirty="0"/>
          </a:p>
        </p:txBody>
      </p:sp>
      <p:sp>
        <p:nvSpPr>
          <p:cNvPr id="3" name="AutoShape 2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77" y="160338"/>
            <a:ext cx="71247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935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6438" y="2743199"/>
            <a:ext cx="9404723" cy="2427317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13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H="1">
            <a:off x="7429499" y="419100"/>
            <a:ext cx="3495673" cy="285751"/>
          </a:xfrm>
        </p:spPr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5" y="190500"/>
            <a:ext cx="9392629" cy="6191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 любви нет страха, но совершенная любовь изгоняет страх, потому что в страхе есть мучение. Боящийся </a:t>
            </a:r>
            <a:r>
              <a:rPr lang="ru-RU" dirty="0" err="1"/>
              <a:t>несовершен</a:t>
            </a:r>
            <a:r>
              <a:rPr lang="ru-RU" dirty="0"/>
              <a:t> в любви (1Ин. 4, 18). А о страхе, как признаке несвободы, говорит апостол Павел, напоминая христианам: …Вы не приняли духа рабства, чтобы опять жить в страхе, но приняли Духа усыновления, Которым взываем: «</a:t>
            </a:r>
            <a:r>
              <a:rPr lang="ru-RU" dirty="0" err="1"/>
              <a:t>Авва</a:t>
            </a:r>
            <a:r>
              <a:rPr lang="ru-RU" dirty="0"/>
              <a:t>, Отче!» (Рим. 8, 15</a:t>
            </a:r>
            <a:r>
              <a:rPr lang="ru-RU" dirty="0" smtClean="0"/>
              <a:t>).</a:t>
            </a:r>
          </a:p>
          <a:p>
            <a:r>
              <a:rPr lang="ru-RU" u="sng" dirty="0"/>
              <a:t>Актуальность работы</a:t>
            </a:r>
            <a:r>
              <a:rPr lang="ru-RU" dirty="0"/>
              <a:t> заключается в рассмотрении самого понятия страха, как состояния, которое бывает у каждого человека, независимо от возраста, а также возможности устранить это состояние на основе православной веры.</a:t>
            </a:r>
          </a:p>
          <a:p>
            <a:r>
              <a:rPr lang="ru-RU" dirty="0"/>
              <a:t>Цель исследования: изучить страх и возможность устранения этого состояния на основе православной веры.</a:t>
            </a:r>
          </a:p>
          <a:p>
            <a:r>
              <a:rPr lang="ru-RU" dirty="0"/>
              <a:t>Задачи:</a:t>
            </a:r>
          </a:p>
          <a:p>
            <a:r>
              <a:rPr lang="ru-RU" dirty="0"/>
              <a:t>1. изучить понятие страха в современной психологии;</a:t>
            </a:r>
          </a:p>
          <a:p>
            <a:r>
              <a:rPr lang="ru-RU" dirty="0"/>
              <a:t>2. изучить понятие Божьего страха; </a:t>
            </a:r>
          </a:p>
          <a:p>
            <a:r>
              <a:rPr lang="ru-RU" dirty="0"/>
              <a:t>3. побеседовать со священником, приехавшим со специальной военной операции;</a:t>
            </a:r>
          </a:p>
          <a:p>
            <a:r>
              <a:rPr lang="ru-RU" dirty="0"/>
              <a:t>4. проанализировать Священное Писание – Библию как возможность устранения состояния страха у подростков.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4500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75932"/>
          </a:xfrm>
        </p:spPr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276" y="285750"/>
            <a:ext cx="9373578" cy="59626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В</a:t>
            </a:r>
            <a:r>
              <a:rPr lang="ru-RU" dirty="0" smtClean="0"/>
              <a:t>иды </a:t>
            </a:r>
            <a:r>
              <a:rPr lang="ru-RU" dirty="0"/>
              <a:t>страхов по источнику происхождения:</a:t>
            </a:r>
          </a:p>
          <a:p>
            <a:r>
              <a:rPr lang="ru-RU" dirty="0"/>
              <a:t>Природные. Относятся к угрозам со стороны окружающей среды, например, боязни насекомых и животных, землетрясений и ураганов, гроз и темноты.</a:t>
            </a:r>
          </a:p>
          <a:p>
            <a:r>
              <a:rPr lang="ru-RU" dirty="0"/>
              <a:t>Социальные. Обусловлены социально-культурной средой и связаны с утверждением себя во внешнем мире. Это угроза войн, преступности, беспорядков. Также к социальным относят страх бедности, смерти, публичности, перемен.</a:t>
            </a:r>
          </a:p>
          <a:p>
            <a:r>
              <a:rPr lang="ru-RU" dirty="0"/>
              <a:t>Внутренние. Продуцируются самим человеком. Это внутренние монстры, порождённые фантазией.</a:t>
            </a:r>
          </a:p>
          <a:p>
            <a:r>
              <a:rPr lang="ru-RU" dirty="0"/>
              <a:t>Также можно классифицировать страхи по интенсивности:</a:t>
            </a:r>
          </a:p>
          <a:p>
            <a:r>
              <a:rPr lang="ru-RU" dirty="0"/>
              <a:t>Спокойствие. Человека ничего не тревожит, ему комфортно.</a:t>
            </a:r>
          </a:p>
          <a:p>
            <a:r>
              <a:rPr lang="ru-RU" dirty="0"/>
              <a:t>Тревога. Чувство беспокойства, ожидание плохого исхода.</a:t>
            </a:r>
          </a:p>
          <a:p>
            <a:r>
              <a:rPr lang="ru-RU" dirty="0"/>
              <a:t>Волнение. Усиленная тревога, нервное возбуждение.</a:t>
            </a:r>
          </a:p>
          <a:p>
            <a:r>
              <a:rPr lang="ru-RU" dirty="0"/>
              <a:t>Страх. Переживание мнимой или реальной угрозы.</a:t>
            </a:r>
          </a:p>
          <a:p>
            <a:r>
              <a:rPr lang="ru-RU" dirty="0"/>
              <a:t>Ужас. Следствие сильного страха, состояние оцепенения и шока.</a:t>
            </a:r>
          </a:p>
          <a:p>
            <a:r>
              <a:rPr lang="ru-RU" dirty="0"/>
              <a:t>Паника. Крайнее выражение страха, аффект, неуправляемость.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253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3882" y="-428625"/>
            <a:ext cx="5092906" cy="6381750"/>
          </a:xfrm>
        </p:spPr>
        <p:txBody>
          <a:bodyPr>
            <a:noAutofit/>
          </a:bodyPr>
          <a:lstStyle/>
          <a:p>
            <a:r>
              <a:rPr lang="ru-RU" sz="2800" dirty="0"/>
              <a:t>Николай Гоголь с юности страдал боязнью быть заживо погребённым. Этот страх был столь мучителен, что он много раз отдавал письменное поручение погребать его при появлении признаков явного разложения.</a:t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24" r="17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 flipV="1">
            <a:off x="1154954" y="5029200"/>
            <a:ext cx="5084979" cy="209550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27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0" y="6467756"/>
            <a:ext cx="45719" cy="1041896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41868" y="3903131"/>
            <a:ext cx="6189132" cy="2328335"/>
          </a:xfrm>
        </p:spPr>
        <p:txBody>
          <a:bodyPr>
            <a:normAutofit fontScale="92500" lnSpcReduction="20000"/>
          </a:bodyPr>
          <a:lstStyle/>
          <a:p>
            <a:r>
              <a:rPr lang="ru-RU" sz="1800" dirty="0"/>
              <a:t>При посещении домика Петра Первого и его летнего дворца в Санкт-Петербурге потрясает скромность царя: маленькие комнаты, низкие потолки. Оказывается, царь не ощущал себя комфортно в больших просторных помещениях с высокими потолками. Это указывает на боязнь своего дома и пустых пространств. Эти страхи Петра не ограничивались: он всю жизнь страдал </a:t>
            </a:r>
            <a:r>
              <a:rPr lang="ru-RU" sz="1800" dirty="0" err="1"/>
              <a:t>акарофобией</a:t>
            </a:r>
            <a:r>
              <a:rPr lang="ru-RU" sz="1800" dirty="0"/>
              <a:t> (боязнь насекомых).</a:t>
            </a:r>
          </a:p>
          <a:p>
            <a:r>
              <a:rPr lang="ru-RU" sz="1800" dirty="0"/>
              <a:t> </a:t>
            </a:r>
          </a:p>
          <a:p>
            <a:endParaRPr lang="ru-RU" dirty="0"/>
          </a:p>
        </p:txBody>
      </p:sp>
      <p:pic>
        <p:nvPicPr>
          <p:cNvPr id="1026" name="Picture 2" descr="Picture background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r="6714"/>
          <a:stretch>
            <a:fillRect/>
          </a:stretch>
        </p:blipFill>
        <p:spPr bwMode="auto">
          <a:xfrm>
            <a:off x="7753879" y="999067"/>
            <a:ext cx="3200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07" y="520018"/>
            <a:ext cx="6303414" cy="308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3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V="1">
            <a:off x="1153907" y="6048373"/>
            <a:ext cx="5092906" cy="400051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89" r="13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69254" y="942975"/>
            <a:ext cx="5084979" cy="5029200"/>
          </a:xfrm>
        </p:spPr>
        <p:txBody>
          <a:bodyPr>
            <a:noAutofit/>
          </a:bodyPr>
          <a:lstStyle/>
          <a:p>
            <a:r>
              <a:rPr lang="ru-RU" sz="1800" dirty="0"/>
              <a:t>С</a:t>
            </a:r>
            <a:r>
              <a:rPr lang="ru-RU" sz="1800" dirty="0" smtClean="0"/>
              <a:t>вятитель </a:t>
            </a:r>
            <a:r>
              <a:rPr lang="ru-RU" sz="1800" dirty="0"/>
              <a:t>Тихон Задонский: «Ибо большим страхом уничтожается малый страх, и от большей печали исчезает малая печаль, и большая болезнь делает незаметной малую, как за большим шумом не слышен слабый голос.» «Окружаемая и хранимая страхом Божиим, душа бывает неподвижна ни на какое зло. И если какое искушение бесовское и злая мысль приходит ей, сразу ужасается и взывает к Богу: “Господи, помоги мне!” и так против зла стоит и борется. Потому страх Божий – корень всех благ. Начало мудрости – страх Господень (</a:t>
            </a:r>
            <a:r>
              <a:rPr lang="ru-RU" sz="1800" dirty="0" err="1"/>
              <a:t>Пс</a:t>
            </a:r>
            <a:r>
              <a:rPr lang="ru-RU" sz="1800" dirty="0"/>
              <a:t>. 110, 10). Ибо кто премудр? Тот, кто везде и всегда осторожно поступает и невидимого Бога видит перед собой».</a:t>
            </a:r>
          </a:p>
        </p:txBody>
      </p:sp>
    </p:spTree>
    <p:extLst>
      <p:ext uri="{BB962C8B-B14F-4D97-AF65-F5344CB8AC3E}">
        <p14:creationId xmlns:p14="http://schemas.microsoft.com/office/powerpoint/2010/main" val="340966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flipV="1">
            <a:off x="1153907" y="6067424"/>
            <a:ext cx="5092906" cy="5429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109" r="8109"/>
          <a:stretch>
            <a:fillRect/>
          </a:stretch>
        </p:blipFill>
        <p:spPr>
          <a:xfrm>
            <a:off x="7058024" y="1143000"/>
            <a:ext cx="3091921" cy="4572000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50229" y="1695450"/>
            <a:ext cx="5084979" cy="4562475"/>
          </a:xfrm>
        </p:spPr>
        <p:txBody>
          <a:bodyPr>
            <a:normAutofit/>
          </a:bodyPr>
          <a:lstStyle/>
          <a:p>
            <a:r>
              <a:rPr lang="ru-RU" sz="2000" dirty="0"/>
              <a:t>святитель Игнатий Брянчанинов указывал на принципиальное отличие страха Божия от обычного страха и даже от любого иного человеческого чувства: «Страх Божий невозможно уподобить никакому ощущению плотского, даже душевного человека. Страх Божий – ощущение совершенно новое. Страх Божий – действие Святого Духа».</a:t>
            </a:r>
          </a:p>
        </p:txBody>
      </p:sp>
    </p:spTree>
    <p:extLst>
      <p:ext uri="{BB962C8B-B14F-4D97-AF65-F5344CB8AC3E}">
        <p14:creationId xmlns:p14="http://schemas.microsoft.com/office/powerpoint/2010/main" val="21651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4294967295"/>
          </p:nvPr>
        </p:nvSpPr>
        <p:spPr>
          <a:xfrm>
            <a:off x="0" y="1666875"/>
            <a:ext cx="5327650" cy="3733800"/>
          </a:xfrm>
        </p:spPr>
        <p:txBody>
          <a:bodyPr>
            <a:normAutofit/>
          </a:bodyPr>
          <a:lstStyle/>
          <a:p>
            <a:r>
              <a:rPr lang="ru-RU" sz="2000" dirty="0"/>
              <a:t>О том, как стяжать это чувство себе, объяснял преподобный </a:t>
            </a:r>
            <a:r>
              <a:rPr lang="ru-RU" sz="2000" dirty="0" err="1" smtClean="0"/>
              <a:t>Авва</a:t>
            </a:r>
            <a:r>
              <a:rPr lang="ru-RU" sz="2000" dirty="0" smtClean="0"/>
              <a:t> </a:t>
            </a:r>
            <a:r>
              <a:rPr lang="ru-RU" sz="2000" dirty="0"/>
              <a:t>Дорофей: «Человек приобретает страх Божий, если имеет память смерти и память мучений; если каждый вечер испытывает себя – как он провел день и каждое утро – как прошла ночь; если не будет дерзким в обращении и, наконец, если будет находиться в близком общении с человеком, боящимся Бога».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9196" r="9196"/>
          <a:stretch>
            <a:fillRect/>
          </a:stretch>
        </p:blipFill>
        <p:spPr>
          <a:xfrm>
            <a:off x="6323214" y="751725"/>
            <a:ext cx="3200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2169622"/>
            <a:ext cx="9404723" cy="1878676"/>
          </a:xfrm>
        </p:spPr>
        <p:txBody>
          <a:bodyPr/>
          <a:lstStyle/>
          <a:p>
            <a:r>
              <a:rPr lang="ru-RU" dirty="0" smtClean="0"/>
              <a:t>Интервью с протоиереем Александром Ильиным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550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151</TotalTime>
  <Words>1059</Words>
  <Application>Microsoft Office PowerPoint</Application>
  <PresentationFormat>Произвольный</PresentationFormat>
  <Paragraphs>93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Ион</vt:lpstr>
      <vt:lpstr>«Да не смущается сердце ваше и да не устрашается» (Ин.14:27)   </vt:lpstr>
      <vt:lpstr> </vt:lpstr>
      <vt:lpstr> </vt:lpstr>
      <vt:lpstr>Николай Гоголь с юности страдал боязнью быть заживо погребённым. Этот страх был столь мучителен, что он много раз отдавал письменное поручение погребать его при появлении признаков явного разложения. </vt:lpstr>
      <vt:lpstr>Презентация PowerPoint</vt:lpstr>
      <vt:lpstr> </vt:lpstr>
      <vt:lpstr> </vt:lpstr>
      <vt:lpstr> </vt:lpstr>
      <vt:lpstr>Интервью с протоиереем Александром Ильиным</vt:lpstr>
      <vt:lpstr>Презентация PowerPoint</vt:lpstr>
      <vt:lpstr>Презентация PowerPoint</vt:lpstr>
      <vt:lpstr>Презентация PowerPoint</vt:lpstr>
      <vt:lpstr>Презентация PowerPoint</vt:lpstr>
      <vt:lpstr>Личный пример преодоления страха и волнения</vt:lpstr>
      <vt:lpstr>«Не бойтесь!» завет Бога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страх и виды страха</dc:title>
  <dc:creator>Николай</dc:creator>
  <cp:lastModifiedBy>Adminhome</cp:lastModifiedBy>
  <cp:revision>23</cp:revision>
  <dcterms:created xsi:type="dcterms:W3CDTF">2024-09-22T07:25:27Z</dcterms:created>
  <dcterms:modified xsi:type="dcterms:W3CDTF">2025-10-31T05:40:37Z</dcterms:modified>
</cp:coreProperties>
</file>